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724DBD-09A5-4663-98EA-4B608934EEE3}"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24DBD-09A5-4663-98EA-4B608934EEE3}"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724DBD-09A5-4663-98EA-4B608934EEE3}"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724DBD-09A5-4663-98EA-4B608934EEE3}"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724DBD-09A5-4663-98EA-4B608934EEE3}" type="datetimeFigureOut">
              <a:rPr lang="en-US" smtClean="0"/>
              <a:t>10/10/2012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724DBD-09A5-4663-98EA-4B608934EEE3}" type="datetimeFigureOut">
              <a:rPr lang="en-US" smtClean="0"/>
              <a:t>10/10/2012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24DBD-09A5-4663-98EA-4B608934EEE3}" type="datetimeFigureOut">
              <a:rPr lang="en-US" smtClean="0"/>
              <a:t>10/10/2012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24DBD-09A5-4663-98EA-4B608934EEE3}"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724DBD-09A5-4663-98EA-4B608934EEE3}"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24DBD-09A5-4663-98EA-4B608934EEE3}"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24DBD-09A5-4663-98EA-4B608934EEE3}"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1F38F4-7EBA-45D9-B09F-D3BFC500398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24DBD-09A5-4663-98EA-4B608934EEE3}" type="datetimeFigureOut">
              <a:rPr lang="en-US" smtClean="0"/>
              <a:t>10/10/2012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F38F4-7EBA-45D9-B09F-D3BFC500398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library.thinkquest.org/TQ0312491/underwatermountains.htm" TargetMode="External"/><Relationship Id="rId2" Type="http://schemas.openxmlformats.org/officeDocument/2006/relationships/hyperlink" Target="http://en.wikipedia.org/wiki/Main_Page" TargetMode="External"/><Relationship Id="rId1" Type="http://schemas.openxmlformats.org/officeDocument/2006/relationships/slideLayout" Target="../slideLayouts/slideLayout2.xml"/><Relationship Id="rId4" Type="http://schemas.openxmlformats.org/officeDocument/2006/relationships/hyperlink" Target="http://www.geographic.org/geographic_names/name.php?uni=-2334275&amp;fid=4060&amp;c=mexi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tudent\AppData\Local\Microsoft\Windows\Temporary Internet Files\Content.IE5\RUOIPQW4\MP900442425[1].jpg"/>
          <p:cNvPicPr>
            <a:picLocks noChangeAspect="1" noChangeArrowheads="1"/>
          </p:cNvPicPr>
          <p:nvPr/>
        </p:nvPicPr>
        <p:blipFill>
          <a:blip r:embed="rId2" cstate="print"/>
          <a:srcRect/>
          <a:stretch>
            <a:fillRect/>
          </a:stretch>
        </p:blipFill>
        <p:spPr bwMode="auto">
          <a:xfrm>
            <a:off x="0" y="1"/>
            <a:ext cx="9144000" cy="6857999"/>
          </a:xfrm>
          <a:prstGeom prst="rect">
            <a:avLst/>
          </a:prstGeom>
          <a:noFill/>
        </p:spPr>
      </p:pic>
      <p:sp>
        <p:nvSpPr>
          <p:cNvPr id="2" name="Title 1"/>
          <p:cNvSpPr>
            <a:spLocks noGrp="1"/>
          </p:cNvSpPr>
          <p:nvPr>
            <p:ph type="ctrTitle"/>
          </p:nvPr>
        </p:nvSpPr>
        <p:spPr/>
        <p:txBody>
          <a:bodyPr>
            <a:normAutofit/>
          </a:bodyPr>
          <a:lstStyle/>
          <a:p>
            <a:r>
              <a:rPr lang="en-US" sz="5400" dirty="0" err="1" smtClean="0">
                <a:latin typeface="Bauhaus 93" pitchFamily="82" charset="0"/>
              </a:rPr>
              <a:t>Vaquita</a:t>
            </a:r>
            <a:r>
              <a:rPr lang="en-US" sz="5400" dirty="0" smtClean="0">
                <a:latin typeface="Bauhaus 93" pitchFamily="82" charset="0"/>
              </a:rPr>
              <a:t> Mountain</a:t>
            </a:r>
            <a:endParaRPr lang="en-US" sz="5400" dirty="0">
              <a:latin typeface="Bauhaus 93" pitchFamily="82" charset="0"/>
            </a:endParaRPr>
          </a:p>
        </p:txBody>
      </p:sp>
      <p:sp>
        <p:nvSpPr>
          <p:cNvPr id="3" name="Subtitle 2"/>
          <p:cNvSpPr>
            <a:spLocks noGrp="1"/>
          </p:cNvSpPr>
          <p:nvPr>
            <p:ph type="subTitle" idx="1"/>
          </p:nvPr>
        </p:nvSpPr>
        <p:spPr>
          <a:xfrm>
            <a:off x="1371600" y="3886200"/>
            <a:ext cx="6400800" cy="2667000"/>
          </a:xfrm>
        </p:spPr>
        <p:txBody>
          <a:bodyPr/>
          <a:lstStyle/>
          <a:p>
            <a:r>
              <a:rPr lang="en-US" dirty="0" smtClean="0">
                <a:solidFill>
                  <a:schemeClr val="tx2">
                    <a:lumMod val="75000"/>
                  </a:schemeClr>
                </a:solidFill>
                <a:latin typeface="Blackadder ITC" pitchFamily="82" charset="0"/>
              </a:rPr>
              <a:t>The Gulf of California’s hidden gem</a:t>
            </a:r>
          </a:p>
          <a:p>
            <a:endParaRPr lang="en-US" dirty="0">
              <a:solidFill>
                <a:schemeClr val="tx2">
                  <a:lumMod val="75000"/>
                </a:schemeClr>
              </a:solidFill>
              <a:latin typeface="Blackadder ITC" pitchFamily="82" charset="0"/>
            </a:endParaRPr>
          </a:p>
          <a:p>
            <a:endParaRPr lang="en-US" dirty="0" smtClean="0">
              <a:solidFill>
                <a:schemeClr val="tx2">
                  <a:lumMod val="75000"/>
                </a:schemeClr>
              </a:solidFill>
              <a:latin typeface="Blackadder ITC" pitchFamily="82" charset="0"/>
            </a:endParaRPr>
          </a:p>
          <a:p>
            <a:r>
              <a:rPr lang="en-US" dirty="0" smtClean="0">
                <a:solidFill>
                  <a:schemeClr val="bg1"/>
                </a:solidFill>
                <a:latin typeface="Blackadder ITC" pitchFamily="82" charset="0"/>
              </a:rPr>
              <a:t>Aidan </a:t>
            </a:r>
            <a:r>
              <a:rPr lang="en-US" dirty="0" err="1" smtClean="0">
                <a:solidFill>
                  <a:schemeClr val="bg1"/>
                </a:solidFill>
                <a:latin typeface="Blackadder ITC" pitchFamily="82" charset="0"/>
              </a:rPr>
              <a:t>Bodeo-Lomicky</a:t>
            </a:r>
            <a:endParaRPr lang="en-US" dirty="0" smtClean="0">
              <a:solidFill>
                <a:schemeClr val="bg1"/>
              </a:solidFill>
              <a:latin typeface="Blackadder ITC" pitchFamily="82" charset="0"/>
            </a:endParaRPr>
          </a:p>
          <a:p>
            <a:endParaRPr lang="en-US" dirty="0">
              <a:solidFill>
                <a:schemeClr val="tx2">
                  <a:lumMod val="75000"/>
                </a:schemeClr>
              </a:solidFill>
              <a:latin typeface="Blackadder ITC" pitchFamily="82" charset="0"/>
            </a:endParaRPr>
          </a:p>
          <a:p>
            <a:endParaRPr lang="en-US" dirty="0">
              <a:solidFill>
                <a:schemeClr val="tx2">
                  <a:lumMod val="75000"/>
                </a:schemeClr>
              </a:solidFill>
              <a:latin typeface="Blackadder ITC"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19791_e4472a8b2689f8023b402bf4a84386fe.jpg"/>
          <p:cNvPicPr>
            <a:picLocks noChangeAspect="1"/>
          </p:cNvPicPr>
          <p:nvPr/>
        </p:nvPicPr>
        <p:blipFill>
          <a:blip r:embed="rId2" cstate="print">
            <a:lum bright="20000"/>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US" dirty="0" smtClean="0">
                <a:latin typeface="Algerian" pitchFamily="82" charset="0"/>
              </a:rPr>
              <a:t>What and Where is </a:t>
            </a:r>
            <a:r>
              <a:rPr lang="en-US" dirty="0" err="1" smtClean="0">
                <a:latin typeface="Algerian" pitchFamily="82" charset="0"/>
              </a:rPr>
              <a:t>Vaquita</a:t>
            </a:r>
            <a:r>
              <a:rPr lang="en-US" dirty="0" smtClean="0">
                <a:latin typeface="Algerian" pitchFamily="82" charset="0"/>
              </a:rPr>
              <a:t> Mountain?</a:t>
            </a:r>
            <a:endParaRPr lang="en-US" dirty="0">
              <a:latin typeface="Algerian" pitchFamily="82" charset="0"/>
            </a:endParaRPr>
          </a:p>
        </p:txBody>
      </p:sp>
      <p:sp>
        <p:nvSpPr>
          <p:cNvPr id="3" name="Content Placeholder 2"/>
          <p:cNvSpPr>
            <a:spLocks noGrp="1"/>
          </p:cNvSpPr>
          <p:nvPr>
            <p:ph idx="1"/>
          </p:nvPr>
        </p:nvSpPr>
        <p:spPr>
          <a:xfrm>
            <a:off x="304800" y="1905000"/>
            <a:ext cx="8534400" cy="4221163"/>
          </a:xfrm>
        </p:spPr>
        <p:txBody>
          <a:bodyPr>
            <a:normAutofit fontScale="92500" lnSpcReduction="20000"/>
          </a:bodyPr>
          <a:lstStyle/>
          <a:p>
            <a:pPr algn="just"/>
            <a:r>
              <a:rPr lang="en-US" sz="3000" b="1" dirty="0" err="1" smtClean="0">
                <a:latin typeface="Century Gothic" pitchFamily="34" charset="0"/>
              </a:rPr>
              <a:t>Vaquita</a:t>
            </a:r>
            <a:r>
              <a:rPr lang="en-US" sz="3000" b="1" dirty="0" smtClean="0">
                <a:latin typeface="Century Gothic" pitchFamily="34" charset="0"/>
              </a:rPr>
              <a:t> mountain is a huge rock formation that juts out of the sea in the Gulf of California, Mexico.</a:t>
            </a:r>
          </a:p>
          <a:p>
            <a:pPr algn="just"/>
            <a:endParaRPr lang="en-US" sz="3000" b="1" dirty="0" smtClean="0">
              <a:latin typeface="Century Gothic" pitchFamily="34" charset="0"/>
            </a:endParaRPr>
          </a:p>
          <a:p>
            <a:pPr algn="just"/>
            <a:r>
              <a:rPr lang="en-US" sz="3000" b="1" dirty="0" smtClean="0">
                <a:latin typeface="Century Gothic" pitchFamily="34" charset="0"/>
              </a:rPr>
              <a:t>It is located in the core range of the world’s most endangered marine mammal, the </a:t>
            </a:r>
            <a:r>
              <a:rPr lang="en-US" sz="3000" b="1" dirty="0" err="1" smtClean="0">
                <a:latin typeface="Century Gothic" pitchFamily="34" charset="0"/>
              </a:rPr>
              <a:t>Vaquita</a:t>
            </a:r>
            <a:r>
              <a:rPr lang="en-US" sz="3000" b="1" dirty="0" smtClean="0">
                <a:latin typeface="Century Gothic" pitchFamily="34" charset="0"/>
              </a:rPr>
              <a:t> porpoise.</a:t>
            </a:r>
          </a:p>
          <a:p>
            <a:pPr algn="just"/>
            <a:endParaRPr lang="en-US" sz="3000" b="1" dirty="0" smtClean="0">
              <a:latin typeface="Century Gothic" pitchFamily="34" charset="0"/>
            </a:endParaRPr>
          </a:p>
          <a:p>
            <a:pPr algn="just"/>
            <a:r>
              <a:rPr lang="en-US" sz="3000" b="1" dirty="0" smtClean="0">
                <a:latin typeface="Century Gothic" pitchFamily="34" charset="0"/>
              </a:rPr>
              <a:t>The approximate coordinates of the Mountain are </a:t>
            </a:r>
            <a:r>
              <a:rPr lang="en-US" sz="3000" b="1" dirty="0">
                <a:latin typeface="Century Gothic" pitchFamily="34" charset="0"/>
              </a:rPr>
              <a:t>31° 07' 00" </a:t>
            </a:r>
            <a:r>
              <a:rPr lang="en-US" sz="3000" b="1" dirty="0" smtClean="0">
                <a:latin typeface="Century Gothic" pitchFamily="34" charset="0"/>
              </a:rPr>
              <a:t>N, 114</a:t>
            </a:r>
            <a:r>
              <a:rPr lang="en-US" sz="3000" b="1" dirty="0">
                <a:latin typeface="Century Gothic" pitchFamily="34" charset="0"/>
              </a:rPr>
              <a:t>° 29' 00" </a:t>
            </a:r>
            <a:r>
              <a:rPr lang="en-US" sz="3000" b="1" dirty="0" smtClean="0">
                <a:latin typeface="Century Gothic" pitchFamily="34" charset="0"/>
              </a:rPr>
              <a:t>W.</a:t>
            </a:r>
            <a:endParaRPr lang="en-US" sz="3000" b="1" dirty="0">
              <a:latin typeface="Century Gothic" pitchFamily="34" charset="0"/>
            </a:endParaRPr>
          </a:p>
          <a:p>
            <a:endParaRPr lang="en-US" b="1"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lumMod val="65000"/>
                  </a:schemeClr>
                </a:solidFill>
              </a:rPr>
              <a:t>Rocks and Minerals</a:t>
            </a:r>
            <a:endParaRPr lang="en-US" dirty="0">
              <a:solidFill>
                <a:schemeClr val="bg1">
                  <a:lumMod val="65000"/>
                </a:schemeClr>
              </a:solidFill>
            </a:endParaRPr>
          </a:p>
        </p:txBody>
      </p:sp>
      <p:sp>
        <p:nvSpPr>
          <p:cNvPr id="3" name="Content Placeholder 2"/>
          <p:cNvSpPr>
            <a:spLocks noGrp="1"/>
          </p:cNvSpPr>
          <p:nvPr>
            <p:ph idx="1"/>
          </p:nvPr>
        </p:nvSpPr>
        <p:spPr/>
        <p:txBody>
          <a:bodyPr/>
          <a:lstStyle/>
          <a:p>
            <a:pPr algn="just"/>
            <a:r>
              <a:rPr lang="en-US" dirty="0" err="1" smtClean="0">
                <a:solidFill>
                  <a:schemeClr val="bg1">
                    <a:lumMod val="65000"/>
                  </a:schemeClr>
                </a:solidFill>
              </a:rPr>
              <a:t>Vaquita</a:t>
            </a:r>
            <a:r>
              <a:rPr lang="en-US" dirty="0" smtClean="0">
                <a:solidFill>
                  <a:schemeClr val="bg1">
                    <a:lumMod val="65000"/>
                  </a:schemeClr>
                </a:solidFill>
              </a:rPr>
              <a:t> Mountain is made of </a:t>
            </a:r>
            <a:r>
              <a:rPr lang="en-US" dirty="0" err="1" smtClean="0">
                <a:solidFill>
                  <a:schemeClr val="bg1">
                    <a:lumMod val="65000"/>
                  </a:schemeClr>
                </a:solidFill>
              </a:rPr>
              <a:t>Dacite</a:t>
            </a:r>
            <a:r>
              <a:rPr lang="en-US" dirty="0" smtClean="0">
                <a:solidFill>
                  <a:schemeClr val="bg1">
                    <a:lumMod val="65000"/>
                  </a:schemeClr>
                </a:solidFill>
              </a:rPr>
              <a:t>, a volcanic, intrusive igneous rock, similar to Granite, which contains high amounts of quartz.</a:t>
            </a:r>
            <a:endParaRPr lang="en-US" dirty="0">
              <a:solidFill>
                <a:schemeClr val="bg1">
                  <a:lumMod val="65000"/>
                </a:schemeClr>
              </a:solidFill>
            </a:endParaRPr>
          </a:p>
        </p:txBody>
      </p:sp>
      <p:pic>
        <p:nvPicPr>
          <p:cNvPr id="4" name="Picture 3" descr="dacite.jpg"/>
          <p:cNvPicPr>
            <a:picLocks noChangeAspect="1"/>
          </p:cNvPicPr>
          <p:nvPr/>
        </p:nvPicPr>
        <p:blipFill>
          <a:blip r:embed="rId2" cstate="print"/>
          <a:stretch>
            <a:fillRect/>
          </a:stretch>
        </p:blipFill>
        <p:spPr>
          <a:xfrm>
            <a:off x="2133600" y="3276600"/>
            <a:ext cx="4286250" cy="326707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4800" y="0"/>
            <a:ext cx="94488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066800"/>
          </a:xfrm>
        </p:spPr>
        <p:txBody>
          <a:bodyPr/>
          <a:lstStyle/>
          <a:p>
            <a:r>
              <a:rPr lang="en-US" dirty="0" smtClean="0">
                <a:latin typeface="Forte" pitchFamily="66" charset="0"/>
              </a:rPr>
              <a:t>How it was Formed</a:t>
            </a:r>
            <a:endParaRPr lang="en-US" dirty="0">
              <a:latin typeface="Forte" pitchFamily="66" charset="0"/>
            </a:endParaRPr>
          </a:p>
        </p:txBody>
      </p:sp>
      <p:pic>
        <p:nvPicPr>
          <p:cNvPr id="4" name="Picture 3" descr="plate_tectonics.jpg"/>
          <p:cNvPicPr>
            <a:picLocks noChangeAspect="1"/>
          </p:cNvPicPr>
          <p:nvPr/>
        </p:nvPicPr>
        <p:blipFill>
          <a:blip r:embed="rId2" cstate="print"/>
          <a:stretch>
            <a:fillRect/>
          </a:stretch>
        </p:blipFill>
        <p:spPr>
          <a:xfrm>
            <a:off x="1676400" y="2743200"/>
            <a:ext cx="5582194" cy="3505200"/>
          </a:xfrm>
          <a:prstGeom prst="rect">
            <a:avLst/>
          </a:prstGeom>
        </p:spPr>
      </p:pic>
      <p:sp>
        <p:nvSpPr>
          <p:cNvPr id="6" name="Rectangle 5"/>
          <p:cNvSpPr/>
          <p:nvPr/>
        </p:nvSpPr>
        <p:spPr>
          <a:xfrm>
            <a:off x="1066800" y="2514600"/>
            <a:ext cx="685800" cy="37338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47800" y="2743200"/>
            <a:ext cx="6019800" cy="2286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162800" y="2819400"/>
            <a:ext cx="76200" cy="35814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5562600"/>
            <a:ext cx="5867400" cy="6858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p:cNvSpPr/>
          <p:nvPr/>
        </p:nvSpPr>
        <p:spPr>
          <a:xfrm>
            <a:off x="0" y="1676400"/>
            <a:ext cx="3352800" cy="2438400"/>
          </a:xfrm>
          <a:prstGeom prst="diamond">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143000"/>
            <a:ext cx="8229600" cy="4983163"/>
          </a:xfrm>
        </p:spPr>
        <p:txBody>
          <a:bodyPr>
            <a:normAutofit/>
          </a:bodyPr>
          <a:lstStyle/>
          <a:p>
            <a:pPr algn="ctr"/>
            <a:r>
              <a:rPr lang="en-US" sz="2700" dirty="0" err="1" smtClean="0">
                <a:latin typeface="AngsanaUPC" pitchFamily="18" charset="-34"/>
                <a:cs typeface="AngsanaUPC" pitchFamily="18" charset="-34"/>
              </a:rPr>
              <a:t>Vaquita</a:t>
            </a:r>
            <a:r>
              <a:rPr lang="en-US" sz="2700" dirty="0" smtClean="0">
                <a:latin typeface="AngsanaUPC" pitchFamily="18" charset="-34"/>
                <a:cs typeface="AngsanaUPC" pitchFamily="18" charset="-34"/>
              </a:rPr>
              <a:t> Mountain was formed by the collision of tectonic plates. The impact of the plates pushed a large mass of intrusive igneous rock (previous slide) up to the surface.</a:t>
            </a:r>
            <a:endParaRPr lang="en-US" sz="2700" dirty="0">
              <a:latin typeface="AngsanaUPC" pitchFamily="18" charset="-34"/>
              <a:cs typeface="AngsanaUPC" pitchFamily="18" charset="-34"/>
            </a:endParaRPr>
          </a:p>
        </p:txBody>
      </p:sp>
      <p:sp>
        <p:nvSpPr>
          <p:cNvPr id="18" name="Diamond 17"/>
          <p:cNvSpPr/>
          <p:nvPr/>
        </p:nvSpPr>
        <p:spPr>
          <a:xfrm>
            <a:off x="6400800" y="4419600"/>
            <a:ext cx="1524000" cy="2438400"/>
          </a:xfrm>
          <a:prstGeom prst="diamond">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372600" cy="70866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300" dirty="0" smtClean="0">
                <a:latin typeface="Cooper Black" pitchFamily="18" charset="0"/>
              </a:rPr>
              <a:t>What to Do</a:t>
            </a:r>
            <a:endParaRPr lang="en-US" sz="4300" dirty="0">
              <a:latin typeface="Cooper Black" pitchFamily="18" charset="0"/>
            </a:endParaRPr>
          </a:p>
        </p:txBody>
      </p:sp>
      <p:sp>
        <p:nvSpPr>
          <p:cNvPr id="3" name="Content Placeholder 2"/>
          <p:cNvSpPr>
            <a:spLocks noGrp="1"/>
          </p:cNvSpPr>
          <p:nvPr>
            <p:ph idx="1"/>
          </p:nvPr>
        </p:nvSpPr>
        <p:spPr>
          <a:xfrm>
            <a:off x="457200" y="1676400"/>
            <a:ext cx="8229600" cy="4449763"/>
          </a:xfrm>
        </p:spPr>
        <p:txBody>
          <a:bodyPr>
            <a:normAutofit/>
          </a:bodyPr>
          <a:lstStyle/>
          <a:p>
            <a:pPr algn="just"/>
            <a:r>
              <a:rPr lang="en-US" sz="1400" dirty="0" err="1" smtClean="0">
                <a:latin typeface="Aharoni" pitchFamily="2" charset="-79"/>
                <a:cs typeface="Aharoni" pitchFamily="2" charset="-79"/>
              </a:rPr>
              <a:t>Vaquita</a:t>
            </a:r>
            <a:r>
              <a:rPr lang="en-US" sz="1400" dirty="0" smtClean="0">
                <a:latin typeface="Aharoni" pitchFamily="2" charset="-79"/>
                <a:cs typeface="Aharoni" pitchFamily="2" charset="-79"/>
              </a:rPr>
              <a:t> Mountain isn’t called that for nothing! The mountain is in the core range of the </a:t>
            </a:r>
            <a:r>
              <a:rPr lang="en-US" sz="1400" dirty="0" err="1" smtClean="0">
                <a:latin typeface="Aharoni" pitchFamily="2" charset="-79"/>
                <a:cs typeface="Aharoni" pitchFamily="2" charset="-79"/>
              </a:rPr>
              <a:t>Vaquita</a:t>
            </a:r>
            <a:r>
              <a:rPr lang="en-US" sz="1400" dirty="0" smtClean="0">
                <a:latin typeface="Aharoni" pitchFamily="2" charset="-79"/>
                <a:cs typeface="Aharoni" pitchFamily="2" charset="-79"/>
              </a:rPr>
              <a:t>, the world’s most endangered marine mammal, so it is the best place on earth to see this endemic little porpoise. There are boating tours of the area, where you can marvel at the rock’s beauty, look at an abandoned lighthouse, and best of all, if you’re lucky, catch a glimpse of the world’s rarest marine mammal. The tour guides will also tell you all about the </a:t>
            </a:r>
            <a:r>
              <a:rPr lang="en-US" sz="1400" dirty="0" err="1" smtClean="0">
                <a:latin typeface="Aharoni" pitchFamily="2" charset="-79"/>
                <a:cs typeface="Aharoni" pitchFamily="2" charset="-79"/>
              </a:rPr>
              <a:t>Vaquita</a:t>
            </a:r>
            <a:r>
              <a:rPr lang="en-US" sz="1400" dirty="0" smtClean="0">
                <a:latin typeface="Aharoni" pitchFamily="2" charset="-79"/>
                <a:cs typeface="Aharoni" pitchFamily="2" charset="-79"/>
              </a:rPr>
              <a:t> and how they are being accidentally killed by fishermen’s nets. Locals have carved one side of the rock to look like a </a:t>
            </a:r>
            <a:r>
              <a:rPr lang="en-US" sz="1400" dirty="0" err="1" smtClean="0">
                <a:latin typeface="Aharoni" pitchFamily="2" charset="-79"/>
                <a:cs typeface="Aharoni" pitchFamily="2" charset="-79"/>
              </a:rPr>
              <a:t>Vaquita</a:t>
            </a:r>
            <a:r>
              <a:rPr lang="en-US" sz="1400" dirty="0" smtClean="0">
                <a:latin typeface="Aharoni" pitchFamily="2" charset="-79"/>
                <a:cs typeface="Aharoni" pitchFamily="2" charset="-79"/>
              </a:rPr>
              <a:t>, and when the sun sets, the whole sculpture sparkles because of the </a:t>
            </a:r>
            <a:r>
              <a:rPr lang="en-US" sz="1400" dirty="0" err="1" smtClean="0">
                <a:latin typeface="Aharoni" pitchFamily="2" charset="-79"/>
                <a:cs typeface="Aharoni" pitchFamily="2" charset="-79"/>
              </a:rPr>
              <a:t>Dacite’s</a:t>
            </a:r>
            <a:r>
              <a:rPr lang="en-US" sz="1400" dirty="0" smtClean="0">
                <a:latin typeface="Aharoni" pitchFamily="2" charset="-79"/>
                <a:cs typeface="Aharoni" pitchFamily="2" charset="-79"/>
              </a:rPr>
              <a:t> high densities of Quartz. The area is an ideal fishing spot, but please, no gillnets! They are what kill </a:t>
            </a:r>
            <a:r>
              <a:rPr lang="en-US" sz="1400" dirty="0" err="1" smtClean="0">
                <a:latin typeface="Aharoni" pitchFamily="2" charset="-79"/>
                <a:cs typeface="Aharoni" pitchFamily="2" charset="-79"/>
              </a:rPr>
              <a:t>Vaquita</a:t>
            </a:r>
            <a:r>
              <a:rPr lang="en-US" sz="1400" dirty="0" smtClean="0">
                <a:latin typeface="Aharoni" pitchFamily="2" charset="-79"/>
                <a:cs typeface="Aharoni" pitchFamily="2" charset="-79"/>
              </a:rPr>
              <a:t>, and the purpose of this monument is to help this endangered species.</a:t>
            </a:r>
            <a:endParaRPr lang="en-US" sz="1400" dirty="0">
              <a:latin typeface="Aharoni" pitchFamily="2" charset="-79"/>
              <a:cs typeface="Aharoni" pitchFamily="2" charset="-79"/>
            </a:endParaRPr>
          </a:p>
        </p:txBody>
      </p:sp>
      <p:pic>
        <p:nvPicPr>
          <p:cNvPr id="4" name="Picture 3" descr="rocas-consag.jpg"/>
          <p:cNvPicPr>
            <a:picLocks noChangeAspect="1"/>
          </p:cNvPicPr>
          <p:nvPr/>
        </p:nvPicPr>
        <p:blipFill>
          <a:blip r:embed="rId2" cstate="print"/>
          <a:stretch>
            <a:fillRect/>
          </a:stretch>
        </p:blipFill>
        <p:spPr>
          <a:xfrm>
            <a:off x="609600" y="152400"/>
            <a:ext cx="2209800" cy="1403223"/>
          </a:xfrm>
          <a:prstGeom prst="rect">
            <a:avLst/>
          </a:prstGeom>
        </p:spPr>
      </p:pic>
      <p:pic>
        <p:nvPicPr>
          <p:cNvPr id="5" name="Picture 4" descr="consagfaro2.jpg"/>
          <p:cNvPicPr>
            <a:picLocks noChangeAspect="1"/>
          </p:cNvPicPr>
          <p:nvPr/>
        </p:nvPicPr>
        <p:blipFill>
          <a:blip r:embed="rId3" cstate="print"/>
          <a:stretch>
            <a:fillRect/>
          </a:stretch>
        </p:blipFill>
        <p:spPr>
          <a:xfrm>
            <a:off x="6324600" y="152400"/>
            <a:ext cx="2057400" cy="1390650"/>
          </a:xfrm>
          <a:prstGeom prst="rect">
            <a:avLst/>
          </a:prstGeom>
        </p:spPr>
      </p:pic>
      <p:pic>
        <p:nvPicPr>
          <p:cNvPr id="6" name="Picture 5" descr="20081019-vaquita-tjefferson.jpg"/>
          <p:cNvPicPr>
            <a:picLocks noChangeAspect="1"/>
          </p:cNvPicPr>
          <p:nvPr/>
        </p:nvPicPr>
        <p:blipFill>
          <a:blip r:embed="rId4" cstate="print"/>
          <a:stretch>
            <a:fillRect/>
          </a:stretch>
        </p:blipFill>
        <p:spPr>
          <a:xfrm>
            <a:off x="2438400" y="4038600"/>
            <a:ext cx="4419600" cy="266294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nd-water-texture.jpg"/>
          <p:cNvPicPr>
            <a:picLocks noChangeAspect="1"/>
          </p:cNvPicPr>
          <p:nvPr/>
        </p:nvPicPr>
        <p:blipFill>
          <a:blip r:embed="rId2" cstate="print">
            <a:lum bright="-30000"/>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b="1" dirty="0" smtClean="0">
                <a:solidFill>
                  <a:schemeClr val="bg1"/>
                </a:solidFill>
                <a:latin typeface="Curlz MT" pitchFamily="82" charset="0"/>
              </a:rPr>
              <a:t>Why You Should Come</a:t>
            </a:r>
            <a:endParaRPr lang="en-US" b="1" dirty="0">
              <a:solidFill>
                <a:schemeClr val="bg1"/>
              </a:solidFill>
              <a:latin typeface="Curlz MT" pitchFamily="82" charset="0"/>
            </a:endParaRPr>
          </a:p>
        </p:txBody>
      </p:sp>
      <p:sp>
        <p:nvSpPr>
          <p:cNvPr id="3" name="Content Placeholder 2"/>
          <p:cNvSpPr>
            <a:spLocks noGrp="1"/>
          </p:cNvSpPr>
          <p:nvPr>
            <p:ph idx="1"/>
          </p:nvPr>
        </p:nvSpPr>
        <p:spPr/>
        <p:txBody>
          <a:bodyPr/>
          <a:lstStyle/>
          <a:p>
            <a:pPr algn="just"/>
            <a:r>
              <a:rPr lang="en-US" b="1" dirty="0" smtClean="0">
                <a:solidFill>
                  <a:schemeClr val="bg1"/>
                </a:solidFill>
                <a:latin typeface="Harlow Solid Italic" pitchFamily="82" charset="0"/>
              </a:rPr>
              <a:t>It would be much quicker to make a list of why you shouldn’t</a:t>
            </a:r>
            <a:r>
              <a:rPr lang="en-US" b="1" i="1" dirty="0" smtClean="0">
                <a:solidFill>
                  <a:schemeClr val="bg1"/>
                </a:solidFill>
                <a:latin typeface="Harlow Solid Italic" pitchFamily="82" charset="0"/>
              </a:rPr>
              <a:t> </a:t>
            </a:r>
            <a:r>
              <a:rPr lang="en-US" b="1" dirty="0" smtClean="0">
                <a:solidFill>
                  <a:schemeClr val="bg1"/>
                </a:solidFill>
                <a:latin typeface="Harlow Solid Italic" pitchFamily="82" charset="0"/>
              </a:rPr>
              <a:t>come, because it would be blank. </a:t>
            </a:r>
            <a:r>
              <a:rPr lang="en-US" b="1" dirty="0" err="1" smtClean="0">
                <a:solidFill>
                  <a:schemeClr val="bg1"/>
                </a:solidFill>
                <a:latin typeface="Harlow Solid Italic" pitchFamily="82" charset="0"/>
              </a:rPr>
              <a:t>Vaquita</a:t>
            </a:r>
            <a:r>
              <a:rPr lang="en-US" b="1" dirty="0" smtClean="0">
                <a:solidFill>
                  <a:schemeClr val="bg1"/>
                </a:solidFill>
                <a:latin typeface="Harlow Solid Italic" pitchFamily="82" charset="0"/>
              </a:rPr>
              <a:t> mountain is a regal rock in a serene sea, with aqua water and cyan skies. The tour guides are the nicest people you’ll ever meet, and are extremely reliable. Most importantly, you will get a chance to see and learn about the adorable and endangered </a:t>
            </a:r>
            <a:r>
              <a:rPr lang="en-US" b="1" dirty="0" err="1" smtClean="0">
                <a:solidFill>
                  <a:schemeClr val="bg1"/>
                </a:solidFill>
                <a:latin typeface="Harlow Solid Italic" pitchFamily="82" charset="0"/>
              </a:rPr>
              <a:t>Vaquita</a:t>
            </a:r>
            <a:r>
              <a:rPr lang="en-US" b="1" dirty="0" smtClean="0">
                <a:solidFill>
                  <a:schemeClr val="bg1"/>
                </a:solidFill>
                <a:latin typeface="Harlow Solid Italic" pitchFamily="82" charset="0"/>
              </a:rPr>
              <a:t>. Come to </a:t>
            </a:r>
            <a:r>
              <a:rPr lang="en-US" b="1" dirty="0" err="1" smtClean="0">
                <a:solidFill>
                  <a:schemeClr val="bg1"/>
                </a:solidFill>
                <a:latin typeface="Harlow Solid Italic" pitchFamily="82" charset="0"/>
              </a:rPr>
              <a:t>Vaquita</a:t>
            </a:r>
            <a:r>
              <a:rPr lang="en-US" b="1" dirty="0" smtClean="0">
                <a:solidFill>
                  <a:schemeClr val="bg1"/>
                </a:solidFill>
                <a:latin typeface="Harlow Solid Italic" pitchFamily="82" charset="0"/>
              </a:rPr>
              <a:t> Mountain today!</a:t>
            </a:r>
            <a:endParaRPr lang="en-US" b="1" i="1" dirty="0">
              <a:solidFill>
                <a:schemeClr val="bg1"/>
              </a:solidFill>
              <a:latin typeface="Harlow Solid Italic" pitchFamily="82"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latin typeface="Agency FB" pitchFamily="34" charset="0"/>
              </a:rPr>
              <a:t>Sources</a:t>
            </a:r>
            <a:endParaRPr lang="en-US" dirty="0">
              <a:latin typeface="Agency FB" pitchFamily="34" charset="0"/>
            </a:endParaRPr>
          </a:p>
        </p:txBody>
      </p:sp>
      <p:sp>
        <p:nvSpPr>
          <p:cNvPr id="3" name="Content Placeholder 2"/>
          <p:cNvSpPr>
            <a:spLocks noGrp="1"/>
          </p:cNvSpPr>
          <p:nvPr>
            <p:ph idx="1"/>
          </p:nvPr>
        </p:nvSpPr>
        <p:spPr>
          <a:xfrm>
            <a:off x="457200" y="1828800"/>
            <a:ext cx="8229600" cy="4297363"/>
          </a:xfrm>
        </p:spPr>
        <p:txBody>
          <a:bodyPr/>
          <a:lstStyle/>
          <a:p>
            <a:r>
              <a:rPr lang="en-US" dirty="0" smtClean="0">
                <a:latin typeface="Agency FB" pitchFamily="34" charset="0"/>
                <a:hlinkClick r:id="rId2"/>
              </a:rPr>
              <a:t>http://en.wikipedia.org/wiki/Main_Page</a:t>
            </a:r>
            <a:endParaRPr lang="en-US" dirty="0" smtClean="0">
              <a:latin typeface="Agency FB" pitchFamily="34" charset="0"/>
            </a:endParaRPr>
          </a:p>
          <a:p>
            <a:endParaRPr lang="en-US" dirty="0" smtClean="0">
              <a:latin typeface="Agency FB" pitchFamily="34" charset="0"/>
              <a:hlinkClick r:id="rId3"/>
            </a:endParaRPr>
          </a:p>
          <a:p>
            <a:r>
              <a:rPr lang="en-US" dirty="0" smtClean="0">
                <a:latin typeface="Agency FB" pitchFamily="34" charset="0"/>
                <a:hlinkClick r:id="rId3"/>
              </a:rPr>
              <a:t>http://library.thinkquest.org/TQ0312491/underwatermountains.htm</a:t>
            </a:r>
            <a:endParaRPr lang="en-US" dirty="0" smtClean="0">
              <a:latin typeface="Agency FB" pitchFamily="34" charset="0"/>
            </a:endParaRPr>
          </a:p>
          <a:p>
            <a:endParaRPr lang="en-US" dirty="0" smtClean="0">
              <a:latin typeface="Agency FB" pitchFamily="34" charset="0"/>
              <a:hlinkClick r:id="rId4"/>
            </a:endParaRPr>
          </a:p>
          <a:p>
            <a:r>
              <a:rPr lang="en-US" dirty="0" smtClean="0">
                <a:latin typeface="Agency FB" pitchFamily="34" charset="0"/>
                <a:hlinkClick r:id="rId4"/>
              </a:rPr>
              <a:t>http://www.geographic.org/geographic_names/name.php?uni=-2334275&amp;fid=4060&amp;c=mexico</a:t>
            </a:r>
            <a:endParaRPr lang="en-US" dirty="0" smtClean="0">
              <a:latin typeface="Agency FB" pitchFamily="34" charset="0"/>
            </a:endParaRPr>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415</Words>
  <Application>Microsoft Office PowerPoint</Application>
  <PresentationFormat>On-screen Show (4:3)</PresentationFormat>
  <Paragraphs>25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Vaquita Mountain</vt:lpstr>
      <vt:lpstr>What and Where is Vaquita Mountain?</vt:lpstr>
      <vt:lpstr>Rocks and Minerals</vt:lpstr>
      <vt:lpstr>How it was Formed</vt:lpstr>
      <vt:lpstr>What to Do</vt:lpstr>
      <vt:lpstr>Why You Should Come</vt:lpstr>
      <vt:lpstr>Sources</vt:lpstr>
    </vt:vector>
  </TitlesOfParts>
  <Company>Connections Academy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Vaquita Mountain</dc:title>
  <dc:creator>Student</dc:creator>
  <cp:lastModifiedBy>Student</cp:lastModifiedBy>
  <cp:revision>22</cp:revision>
  <dcterms:created xsi:type="dcterms:W3CDTF">2012-10-10T13:50:39Z</dcterms:created>
  <dcterms:modified xsi:type="dcterms:W3CDTF">2012-10-10T17:06:26Z</dcterms:modified>
</cp:coreProperties>
</file>